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37" r:id="rId2"/>
    <p:sldId id="338" r:id="rId3"/>
    <p:sldId id="269" r:id="rId4"/>
    <p:sldId id="392" r:id="rId5"/>
    <p:sldId id="340" r:id="rId6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126B"/>
    <a:srgbClr val="6BDE50"/>
    <a:srgbClr val="82E36B"/>
    <a:srgbClr val="00FF00"/>
    <a:srgbClr val="69BF90"/>
    <a:srgbClr val="FE6D5E"/>
    <a:srgbClr val="43D2D5"/>
    <a:srgbClr val="ECFE06"/>
    <a:srgbClr val="F1FC8C"/>
    <a:srgbClr val="F0632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05" autoAdjust="0"/>
    <p:restoredTop sz="94598" autoAdjust="0"/>
  </p:normalViewPr>
  <p:slideViewPr>
    <p:cSldViewPr>
      <p:cViewPr varScale="1">
        <p:scale>
          <a:sx n="103" d="100"/>
          <a:sy n="103" d="100"/>
        </p:scale>
        <p:origin x="-1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22160403031927994"/>
          <c:y val="0.19378094399231632"/>
          <c:w val="0.69545440514672563"/>
          <c:h val="0.6835487254143997"/>
        </c:manualLayout>
      </c:layout>
      <c:pie3DChart>
        <c:varyColors val="1"/>
        <c:ser>
          <c:idx val="0"/>
          <c:order val="0"/>
          <c:tx>
            <c:strRef>
              <c:f>Лист1!#ССЫЛКА!</c:f>
              <c:strCache>
                <c:ptCount val="1"/>
                <c:pt idx="0">
                  <c:v>#REF!</c:v>
                </c:pt>
              </c:strCache>
            </c:strRef>
          </c:tx>
          <c:explosion val="25"/>
          <c:dPt>
            <c:idx val="0"/>
            <c:spPr>
              <a:solidFill>
                <a:srgbClr val="7030A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FF00"/>
              </a:solidFill>
            </c:spPr>
          </c:dPt>
          <c:dPt>
            <c:idx val="3"/>
            <c:spPr>
              <a:solidFill>
                <a:srgbClr val="D60093"/>
              </a:solidFill>
            </c:spPr>
          </c:dPt>
          <c:dPt>
            <c:idx val="4"/>
            <c:spPr>
              <a:solidFill>
                <a:srgbClr val="F06324"/>
              </a:solidFill>
            </c:spPr>
          </c:dPt>
          <c:dPt>
            <c:idx val="5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rgbClr val="0033CC"/>
              </a:solidFill>
            </c:spPr>
          </c:dPt>
          <c:dLbls>
            <c:dLbl>
              <c:idx val="0"/>
              <c:layout>
                <c:manualLayout>
                  <c:x val="0.10574359740069866"/>
                  <c:y val="6.960376614902218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Культура </a:t>
                    </a:r>
                  </a:p>
                  <a:p>
                    <a:r>
                      <a:rPr lang="ru-RU" dirty="0" smtClean="0"/>
                      <a:t>46,0 </a:t>
                    </a:r>
                    <a:r>
                      <a:rPr lang="ru-RU" dirty="0" smtClean="0"/>
                      <a:t>млн.</a:t>
                    </a:r>
                    <a:endParaRPr lang="ru-RU" dirty="0"/>
                  </a:p>
                </c:rich>
              </c:tx>
              <c:showVal val="1"/>
              <c:showCatName val="1"/>
              <c:separator> </c:separator>
            </c:dLbl>
            <c:dLbl>
              <c:idx val="1"/>
              <c:layout>
                <c:manualLayout>
                  <c:x val="-1.6714152706201756E-2"/>
                  <c:y val="0.15362821338352567"/>
                </c:manualLayout>
              </c:layout>
              <c:tx>
                <c:rich>
                  <a:bodyPr/>
                  <a:lstStyle/>
                  <a:p>
                    <a:pPr>
                      <a:defRPr sz="20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Образование </a:t>
                    </a:r>
                    <a:r>
                      <a:rPr lang="ru-RU" dirty="0" smtClean="0"/>
                      <a:t>517,5 </a:t>
                    </a:r>
                    <a:r>
                      <a:rPr lang="ru-RU" dirty="0" smtClean="0"/>
                      <a:t>млн. или  </a:t>
                    </a:r>
                    <a:r>
                      <a:rPr lang="ru-RU" dirty="0" smtClean="0"/>
                      <a:t>58,7%</a:t>
                    </a:r>
                    <a:endParaRPr lang="ru-RU" dirty="0"/>
                  </a:p>
                </c:rich>
              </c:tx>
              <c:spPr>
                <a:gradFill rotWithShape="1">
                  <a:gsLst>
                    <a:gs pos="0">
                      <a:schemeClr val="dk1">
                        <a:tint val="50000"/>
                        <a:satMod val="300000"/>
                      </a:schemeClr>
                    </a:gs>
                    <a:gs pos="35000">
                      <a:schemeClr val="dk1">
                        <a:tint val="37000"/>
                        <a:satMod val="300000"/>
                      </a:schemeClr>
                    </a:gs>
                    <a:gs pos="100000">
                      <a:schemeClr val="dk1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38100" cap="flat" cmpd="sng" algn="ctr">
                  <a:solidFill>
                    <a:srgbClr val="C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showVal val="1"/>
              <c:showCatName val="1"/>
              <c:separator> </c:separator>
            </c:dLbl>
            <c:dLbl>
              <c:idx val="2"/>
              <c:layout>
                <c:manualLayout>
                  <c:x val="0.14665301787001725"/>
                  <c:y val="0.11487099087535829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 </a:t>
                    </a:r>
                    <a:r>
                      <a:rPr lang="ru-RU" dirty="0" smtClean="0"/>
                      <a:t>70,5 </a:t>
                    </a:r>
                    <a:r>
                      <a:rPr lang="ru-RU" dirty="0" smtClean="0"/>
                      <a:t>млн.</a:t>
                    </a:r>
                    <a:endParaRPr lang="ru-RU" dirty="0"/>
                  </a:p>
                </c:rich>
              </c:tx>
              <c:showVal val="1"/>
              <c:showCatName val="1"/>
              <c:separator> </c:separator>
            </c:dLbl>
            <c:dLbl>
              <c:idx val="3"/>
              <c:layout>
                <c:manualLayout>
                  <c:x val="-3.4194973442992702E-2"/>
                  <c:y val="0.1010696741876226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экономика </a:t>
                    </a:r>
                    <a:r>
                      <a:rPr lang="ru-RU" dirty="0" smtClean="0"/>
                      <a:t>23,9 </a:t>
                    </a:r>
                    <a:r>
                      <a:rPr lang="ru-RU" dirty="0" smtClean="0"/>
                      <a:t>млн.</a:t>
                    </a:r>
                    <a:endParaRPr lang="ru-RU" dirty="0"/>
                  </a:p>
                </c:rich>
              </c:tx>
              <c:showVal val="1"/>
              <c:showCatName val="1"/>
              <c:separator> </c:separator>
            </c:dLbl>
            <c:dLbl>
              <c:idx val="4"/>
              <c:layout>
                <c:manualLayout>
                  <c:x val="-5.3181014294147413E-2"/>
                  <c:y val="-6.8583408528535825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700" dirty="0" smtClean="0"/>
                      <a:t>Резерв для поселений 3,5 млн.</a:t>
                    </a:r>
                    <a:endParaRPr lang="ru-RU" sz="1700" dirty="0"/>
                  </a:p>
                </c:rich>
              </c:tx>
              <c:spPr>
                <a:gradFill rotWithShape="1">
                  <a:gsLst>
                    <a:gs pos="0">
                      <a:schemeClr val="dk1">
                        <a:tint val="50000"/>
                        <a:satMod val="300000"/>
                      </a:schemeClr>
                    </a:gs>
                    <a:gs pos="35000">
                      <a:schemeClr val="dk1">
                        <a:tint val="37000"/>
                        <a:satMod val="300000"/>
                      </a:schemeClr>
                    </a:gs>
                    <a:gs pos="100000">
                      <a:schemeClr val="dk1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57150" cap="flat" cmpd="sng" algn="ctr">
                  <a:solidFill>
                    <a:srgbClr val="C00000"/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showVal val="1"/>
              <c:showCatName val="1"/>
              <c:separator> </c:separator>
            </c:dLbl>
            <c:dLbl>
              <c:idx val="5"/>
              <c:layout>
                <c:manualLayout>
                  <c:x val="-5.3461216623679177E-2"/>
                  <c:y val="-0.3089721695197772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Остальные </a:t>
                    </a:r>
                    <a:r>
                      <a:rPr lang="ru-RU" dirty="0" smtClean="0"/>
                      <a:t>расходы 3,5  </a:t>
                    </a:r>
                    <a:r>
                      <a:rPr lang="ru-RU" dirty="0" smtClean="0"/>
                      <a:t>млн.</a:t>
                    </a:r>
                    <a:endParaRPr lang="ru-RU" dirty="0"/>
                  </a:p>
                </c:rich>
              </c:tx>
              <c:showVal val="1"/>
              <c:showCatName val="1"/>
              <c:separator> </c:separator>
            </c:dLbl>
            <c:dLbl>
              <c:idx val="6"/>
              <c:layout>
                <c:manualLayout>
                  <c:x val="-1.5360878346964255E-3"/>
                  <c:y val="-0.20688989053444976"/>
                </c:manualLayout>
              </c:layout>
              <c:tx>
                <c:rich>
                  <a:bodyPr/>
                  <a:lstStyle/>
                  <a:p>
                    <a:r>
                      <a:rPr lang="ru-RU" dirty="0" err="1" smtClean="0"/>
                      <a:t>Соцполитика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 </a:t>
                    </a:r>
                    <a:r>
                      <a:rPr lang="ru-RU" dirty="0" smtClean="0"/>
                      <a:t>210,3 </a:t>
                    </a:r>
                    <a:r>
                      <a:rPr lang="ru-RU" dirty="0" smtClean="0"/>
                      <a:t>млн.</a:t>
                    </a:r>
                    <a:endParaRPr lang="en-US" dirty="0"/>
                  </a:p>
                </c:rich>
              </c:tx>
              <c:showVal val="1"/>
              <c:showCatName val="1"/>
              <c:separator> </c:separator>
            </c:dLbl>
            <c:dLbl>
              <c:idx val="7"/>
              <c:layout>
                <c:manualLayout>
                  <c:x val="1.7658489592194286E-2"/>
                  <c:y val="-6.757984869074205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Здравоохранение </a:t>
                    </a:r>
                    <a:r>
                      <a:rPr lang="ru-RU" dirty="0" smtClean="0"/>
                      <a:t>4,9 </a:t>
                    </a:r>
                    <a:r>
                      <a:rPr lang="ru-RU" dirty="0" smtClean="0"/>
                      <a:t>млн.</a:t>
                    </a:r>
                  </a:p>
                </c:rich>
              </c:tx>
              <c:showVal val="1"/>
              <c:showCatName val="1"/>
              <c:separator> </c:separator>
            </c:dLbl>
            <c:dLbl>
              <c:idx val="8"/>
              <c:layout>
                <c:manualLayout>
                  <c:x val="0.14837562809230548"/>
                  <c:y val="-6.757984869074204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ru-RU" dirty="0" smtClean="0"/>
                      <a:t>ЖКХ</a:t>
                    </a:r>
                  </a:p>
                  <a:p>
                    <a:r>
                      <a:rPr lang="ru-RU" dirty="0" smtClean="0"/>
                      <a:t>1,4 </a:t>
                    </a:r>
                    <a:r>
                      <a:rPr lang="ru-RU" dirty="0" smtClean="0"/>
                      <a:t>млн.</a:t>
                    </a:r>
                    <a:endParaRPr lang="en-US" dirty="0"/>
                  </a:p>
                </c:rich>
              </c:tx>
              <c:showVal val="1"/>
              <c:showCatName val="1"/>
              <c:separator> </c:separator>
            </c:dLbl>
            <c:dLbl>
              <c:idx val="15"/>
              <c:delete val="1"/>
            </c:dLbl>
            <c:dLbl>
              <c:idx val="16"/>
              <c:layout/>
              <c:showCatName val="1"/>
              <c:separator> </c:separator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showCatName val="1"/>
            <c:separator> </c:separator>
            <c:showLeaderLines val="1"/>
            <c:leaderLines>
              <c:spPr>
                <a:ln>
                  <a:solidFill>
                    <a:prstClr val="black">
                      <a:shade val="95000"/>
                      <a:satMod val="105000"/>
                    </a:prstClr>
                  </a:solidFill>
                </a:ln>
              </c:spPr>
            </c:leaderLines>
          </c:dLbls>
          <c:cat>
            <c:strRef>
              <c:f>Лист1!$A$2:$A$7</c:f>
              <c:strCache>
                <c:ptCount val="6"/>
                <c:pt idx="0">
                  <c:v>Культура</c:v>
                </c:pt>
                <c:pt idx="1">
                  <c:v>Образование</c:v>
                </c:pt>
                <c:pt idx="2">
                  <c:v>Общегосударственные вопросы</c:v>
                </c:pt>
                <c:pt idx="3">
                  <c:v>Национальная экономика</c:v>
                </c:pt>
                <c:pt idx="4">
                  <c:v>Межбюджетные трансферты</c:v>
                </c:pt>
                <c:pt idx="5">
                  <c:v>Остальные расходы</c:v>
                </c:pt>
              </c:strCache>
            </c:strRef>
          </c:cat>
          <c:val>
            <c:numRef>
              <c:f>Лист1!$B$2:$B$18</c:f>
              <c:numCache>
                <c:formatCode>0.0%</c:formatCode>
                <c:ptCount val="17"/>
                <c:pt idx="0">
                  <c:v>0.46</c:v>
                </c:pt>
                <c:pt idx="1">
                  <c:v>5.1749999999999998</c:v>
                </c:pt>
                <c:pt idx="2">
                  <c:v>0.70499999999999996</c:v>
                </c:pt>
                <c:pt idx="3">
                  <c:v>0.23899999999999999</c:v>
                </c:pt>
                <c:pt idx="4">
                  <c:v>3.5000000000000003E-2</c:v>
                </c:pt>
                <c:pt idx="5">
                  <c:v>3.5000000000000003E-2</c:v>
                </c:pt>
                <c:pt idx="6">
                  <c:v>2.1030000000000002</c:v>
                </c:pt>
                <c:pt idx="7">
                  <c:v>4.9000000000000002E-2</c:v>
                </c:pt>
                <c:pt idx="8">
                  <c:v>1.4E-2</c:v>
                </c:pt>
                <c:pt idx="16" formatCode="General">
                  <c:v>0</c:v>
                </c:pt>
              </c:numCache>
            </c:numRef>
          </c:val>
        </c:ser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75148-EBC4-435B-90A7-B849EB0530FC}" type="datetimeFigureOut">
              <a:rPr lang="ru-RU" smtClean="0"/>
              <a:pPr/>
              <a:t>28.02.2017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629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2343B-830F-4BAD-8C62-9864C7B96B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23047-4206-41DC-B750-F1318FDDAD80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0D0FF-ABC7-4B80-AE07-10F80107D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B9AD8-FF1E-4AB3-BD32-E2CC6C179039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DDC78-A292-45AA-A0DF-588B4A562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19A03-2045-490A-B570-220C87F1969A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A15F0-BD98-4A42-92AB-2E96C700FF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285B7-BE59-4A62-B385-71ADE27440BC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7923E-F86E-4456-83FE-5CA1942F4A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CE274-76C4-4D38-8E00-9D19C8AA6389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9B5A8-0311-458B-AE11-722A89371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726BE-FD74-4F0B-8EC8-00E7822AE056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2978B-F182-4E6C-B16C-26B458610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37782-2D76-4E31-A41D-864578F938CA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B2242-3EA5-44D5-A4AE-CD93CE606E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705CE-4A5F-488C-865C-1B1C16A9A204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112D7-00C7-48C5-8CCE-20BCBF4C43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463C8-6A50-4BFA-8F60-9AE08EE028F4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FCD5-CB11-442A-963B-5A2796F1F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203ED-725A-49F5-AED8-C758D59BDFF1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D6E87-08CA-4D11-BF8E-1B43F754F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F1FE4-8549-4D26-BF87-796ADACAEAC3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7F75-61BA-49DD-92AD-54616F201D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F6B1BB-63D2-4A26-806F-3AC5EFBC04E9}" type="datetimeFigureOut">
              <a:rPr lang="ru-RU"/>
              <a:pPr>
                <a:defRPr/>
              </a:pPr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1D3D89-545B-42C8-B520-BCC9F18175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Рисунок 22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</p:pic>
      <p:sp>
        <p:nvSpPr>
          <p:cNvPr id="31" name="Двойные круглые скобки 30"/>
          <p:cNvSpPr/>
          <p:nvPr/>
        </p:nvSpPr>
        <p:spPr>
          <a:xfrm>
            <a:off x="1142976" y="785794"/>
            <a:ext cx="6643734" cy="5715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395536" y="1772816"/>
            <a:ext cx="3672408" cy="720080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Доходы (млн. руб.)</a:t>
            </a:r>
          </a:p>
        </p:txBody>
      </p:sp>
      <p:sp>
        <p:nvSpPr>
          <p:cNvPr id="15" name="Двойные круглые скобки 14"/>
          <p:cNvSpPr/>
          <p:nvPr/>
        </p:nvSpPr>
        <p:spPr>
          <a:xfrm>
            <a:off x="5076056" y="1844824"/>
            <a:ext cx="3643338" cy="446488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(млн. руб.)</a:t>
            </a:r>
          </a:p>
        </p:txBody>
      </p:sp>
      <p:sp>
        <p:nvSpPr>
          <p:cNvPr id="16" name="Двойные круглые скобки 15"/>
          <p:cNvSpPr/>
          <p:nvPr/>
        </p:nvSpPr>
        <p:spPr>
          <a:xfrm>
            <a:off x="5004048" y="2708920"/>
            <a:ext cx="3643338" cy="446488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881,5</a:t>
            </a:r>
            <a:endParaRPr lang="ru-RU" sz="26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7" name="Двойные круглые скобки 16"/>
          <p:cNvSpPr/>
          <p:nvPr/>
        </p:nvSpPr>
        <p:spPr>
          <a:xfrm>
            <a:off x="395536" y="2708920"/>
            <a:ext cx="3643338" cy="446488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866,5</a:t>
            </a:r>
            <a:endParaRPr lang="ru-RU" sz="26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74858" y="3942746"/>
            <a:ext cx="2214546" cy="500066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Собственные</a:t>
            </a:r>
          </a:p>
        </p:txBody>
      </p:sp>
      <p:sp>
        <p:nvSpPr>
          <p:cNvPr id="19" name="Двойные круглые скобки 18"/>
          <p:cNvSpPr/>
          <p:nvPr/>
        </p:nvSpPr>
        <p:spPr>
          <a:xfrm>
            <a:off x="2503750" y="3942746"/>
            <a:ext cx="2500298" cy="500066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Безвозмездные</a:t>
            </a:r>
          </a:p>
        </p:txBody>
      </p:sp>
      <p:sp>
        <p:nvSpPr>
          <p:cNvPr id="20" name="Двойные круглые скобки 19"/>
          <p:cNvSpPr/>
          <p:nvPr/>
        </p:nvSpPr>
        <p:spPr>
          <a:xfrm>
            <a:off x="74858" y="4657126"/>
            <a:ext cx="2214546" cy="500066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255,0</a:t>
            </a:r>
            <a:endParaRPr lang="ru-RU" sz="20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1" name="Двойные круглые скобки 20"/>
          <p:cNvSpPr/>
          <p:nvPr/>
        </p:nvSpPr>
        <p:spPr>
          <a:xfrm>
            <a:off x="2503718" y="4657126"/>
            <a:ext cx="2500298" cy="500066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611,5</a:t>
            </a:r>
            <a:endParaRPr lang="ru-RU" sz="2000" b="1" dirty="0" smtClean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</a:t>
            </a: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2017</a:t>
            </a:r>
            <a:endParaRPr lang="ru-RU" sz="1600" b="1" cap="all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Fill>
                <a:solidFill>
                  <a:schemeClr val="accent4">
                    <a:lumMod val="50000"/>
                  </a:schemeClr>
                </a:solidFill>
              </a:u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0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-27384"/>
            <a:ext cx="9180512" cy="6885384"/>
          </a:xfrm>
          <a:prstGeom prst="rect">
            <a:avLst/>
          </a:prstGeom>
        </p:spPr>
      </p:pic>
      <p:sp>
        <p:nvSpPr>
          <p:cNvPr id="27652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53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857224" y="857232"/>
            <a:ext cx="6286544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</a:p>
        </p:txBody>
      </p:sp>
      <p:sp>
        <p:nvSpPr>
          <p:cNvPr id="27657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714348" y="2000240"/>
            <a:ext cx="3071834" cy="72580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ВСЕГО</a:t>
            </a: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4500562" y="2000240"/>
            <a:ext cx="2714644" cy="72580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611,5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руб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714348" y="3071810"/>
            <a:ext cx="3071834" cy="72580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ДОТАЦИИ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4572000" y="3071810"/>
            <a:ext cx="2714644" cy="72580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18,6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руб.</a:t>
            </a:r>
          </a:p>
        </p:txBody>
      </p:sp>
      <p:sp>
        <p:nvSpPr>
          <p:cNvPr id="15" name="Двойные круглые скобки 14"/>
          <p:cNvSpPr/>
          <p:nvPr/>
        </p:nvSpPr>
        <p:spPr>
          <a:xfrm>
            <a:off x="714348" y="4000504"/>
            <a:ext cx="3071834" cy="72580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Субвенции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Двойные круглые скобки 15"/>
          <p:cNvSpPr/>
          <p:nvPr/>
        </p:nvSpPr>
        <p:spPr>
          <a:xfrm>
            <a:off x="4572000" y="4000504"/>
            <a:ext cx="2714644" cy="72580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537,8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руб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" name="Двойные круглые скобки 16"/>
          <p:cNvSpPr/>
          <p:nvPr/>
        </p:nvSpPr>
        <p:spPr>
          <a:xfrm>
            <a:off x="714348" y="5000636"/>
            <a:ext cx="3143272" cy="72580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ФСР</a:t>
            </a: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4572000" y="5000636"/>
            <a:ext cx="2714644" cy="725804"/>
          </a:xfrm>
          <a:prstGeom prst="bracketPair">
            <a:avLst/>
          </a:prstGeom>
          <a:solidFill>
            <a:srgbClr val="FF0000">
              <a:alpha val="70000"/>
            </a:srgb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51,8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млн.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</a:t>
            </a: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2017</a:t>
            </a:r>
            <a:endParaRPr lang="ru-RU" sz="1600" b="1" cap="all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Fill>
                <a:solidFill>
                  <a:schemeClr val="accent4">
                    <a:lumMod val="50000"/>
                  </a:schemeClr>
                </a:solidFill>
              </a:u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6" name="Стрелка вверх 25"/>
          <p:cNvSpPr/>
          <p:nvPr/>
        </p:nvSpPr>
        <p:spPr>
          <a:xfrm>
            <a:off x="7286644" y="1857364"/>
            <a:ext cx="285752" cy="1000132"/>
          </a:xfrm>
          <a:prstGeom prst="upArrow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войные круглые скобки 26"/>
          <p:cNvSpPr/>
          <p:nvPr/>
        </p:nvSpPr>
        <p:spPr>
          <a:xfrm>
            <a:off x="7643834" y="2000240"/>
            <a:ext cx="1500166" cy="928694"/>
          </a:xfrm>
          <a:prstGeom prst="bracketPair">
            <a:avLst>
              <a:gd name="adj" fmla="val 44285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Рост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19,4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</p:pic>
      <p:sp>
        <p:nvSpPr>
          <p:cNvPr id="2867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857356" y="571480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Направления ФСР в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всего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51,8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млн. рублей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1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Двойные круглые скобки 10"/>
          <p:cNvSpPr/>
          <p:nvPr/>
        </p:nvSpPr>
        <p:spPr>
          <a:xfrm>
            <a:off x="0" y="1428736"/>
            <a:ext cx="2928926" cy="64294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Дорожное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хозяйство </a:t>
            </a: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71406" y="2357430"/>
            <a:ext cx="2857520" cy="64294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Поддержка малого бизнеса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" name="Двойные круглые скобки 14"/>
          <p:cNvSpPr/>
          <p:nvPr/>
        </p:nvSpPr>
        <p:spPr>
          <a:xfrm>
            <a:off x="71406" y="3214686"/>
            <a:ext cx="2857520" cy="64294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жильем молодых семей</a:t>
            </a:r>
          </a:p>
        </p:txBody>
      </p:sp>
      <p:sp>
        <p:nvSpPr>
          <p:cNvPr id="21" name="Двойные круглые скобки 20"/>
          <p:cNvSpPr/>
          <p:nvPr/>
        </p:nvSpPr>
        <p:spPr>
          <a:xfrm>
            <a:off x="0" y="4509120"/>
            <a:ext cx="3000396" cy="86409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Возмещение предприятиям жилищно-коммунального хозяйства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разницы в тарифах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3000364" y="1428736"/>
            <a:ext cx="1500198" cy="64294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6,9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2400" b="1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22" name="Двойные круглые скобки 21"/>
          <p:cNvSpPr/>
          <p:nvPr/>
        </p:nvSpPr>
        <p:spPr>
          <a:xfrm>
            <a:off x="3000364" y="2355150"/>
            <a:ext cx="1571636" cy="64522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897,3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Двойные круглые скобки 22"/>
          <p:cNvSpPr/>
          <p:nvPr/>
        </p:nvSpPr>
        <p:spPr>
          <a:xfrm>
            <a:off x="3000364" y="3214686"/>
            <a:ext cx="1571636" cy="64294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323,7 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</a:t>
            </a:r>
          </a:p>
        </p:txBody>
      </p:sp>
      <p:sp>
        <p:nvSpPr>
          <p:cNvPr id="26" name="Двойные круглые скобки 25"/>
          <p:cNvSpPr/>
          <p:nvPr/>
        </p:nvSpPr>
        <p:spPr>
          <a:xfrm>
            <a:off x="3059832" y="4581128"/>
            <a:ext cx="1571636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957,8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</a:t>
            </a:r>
          </a:p>
        </p:txBody>
      </p:sp>
      <p:sp>
        <p:nvSpPr>
          <p:cNvPr id="27" name="Двойные круглые скобки 26"/>
          <p:cNvSpPr/>
          <p:nvPr/>
        </p:nvSpPr>
        <p:spPr>
          <a:xfrm>
            <a:off x="5072066" y="1571612"/>
            <a:ext cx="2500330" cy="85725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Приобретение модульных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ФАПов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Двойные круглые скобки 31"/>
          <p:cNvSpPr/>
          <p:nvPr/>
        </p:nvSpPr>
        <p:spPr>
          <a:xfrm>
            <a:off x="5076056" y="2636912"/>
            <a:ext cx="2500330" cy="64294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Всеобуч по плаванию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Двойные круглые скобки 32"/>
          <p:cNvSpPr/>
          <p:nvPr/>
        </p:nvSpPr>
        <p:spPr>
          <a:xfrm>
            <a:off x="5072066" y="3429000"/>
            <a:ext cx="250033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Приобретение модульных детских садов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Двойные круглые скобки 33"/>
          <p:cNvSpPr/>
          <p:nvPr/>
        </p:nvSpPr>
        <p:spPr>
          <a:xfrm>
            <a:off x="7572364" y="2636912"/>
            <a:ext cx="1571636" cy="64294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680,1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2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5" name="Двойные круглые скобки 34"/>
          <p:cNvSpPr/>
          <p:nvPr/>
        </p:nvSpPr>
        <p:spPr>
          <a:xfrm>
            <a:off x="7572364" y="3429000"/>
            <a:ext cx="1571636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22,2 млн.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Двойные круглые скобки 35"/>
          <p:cNvSpPr/>
          <p:nvPr/>
        </p:nvSpPr>
        <p:spPr>
          <a:xfrm>
            <a:off x="7572396" y="1635070"/>
            <a:ext cx="1571604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</a:rPr>
              <a:t>876,8 тыс.</a:t>
            </a:r>
            <a:endParaRPr lang="ru-RU" sz="2200" b="1" dirty="0">
              <a:solidFill>
                <a:schemeClr val="tx1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0" y="71414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5929322" y="142852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</a:t>
            </a: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2017</a:t>
            </a:r>
            <a:endParaRPr lang="ru-RU" sz="1600" b="1" cap="all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Fill>
                <a:solidFill>
                  <a:schemeClr val="accent4">
                    <a:lumMod val="50000"/>
                  </a:schemeClr>
                </a:solidFill>
              </a:u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0" y="14285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24" name="Двойные круглые скобки 23"/>
          <p:cNvSpPr/>
          <p:nvPr/>
        </p:nvSpPr>
        <p:spPr>
          <a:xfrm>
            <a:off x="5072066" y="4365104"/>
            <a:ext cx="250033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Отдых детей в каникулярное время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Двойные круглые скобки 24"/>
          <p:cNvSpPr/>
          <p:nvPr/>
        </p:nvSpPr>
        <p:spPr>
          <a:xfrm>
            <a:off x="7572364" y="4365104"/>
            <a:ext cx="1571636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539,1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000" b="1" dirty="0" smtClean="0">
                <a:solidFill>
                  <a:schemeClr val="tx1"/>
                </a:solidFill>
              </a:rPr>
              <a:t>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8" name="Двойные круглые скобки 27"/>
          <p:cNvSpPr/>
          <p:nvPr/>
        </p:nvSpPr>
        <p:spPr>
          <a:xfrm>
            <a:off x="5072066" y="5373216"/>
            <a:ext cx="2596278" cy="136815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Капитальный ремонт и приобретение основных средств для учреждений культуры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Двойные круглые скобки 28"/>
          <p:cNvSpPr/>
          <p:nvPr/>
        </p:nvSpPr>
        <p:spPr>
          <a:xfrm>
            <a:off x="7572364" y="5733256"/>
            <a:ext cx="1571636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14,2 млн.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Двойные круглые скобки 38"/>
          <p:cNvSpPr/>
          <p:nvPr/>
        </p:nvSpPr>
        <p:spPr>
          <a:xfrm>
            <a:off x="0" y="5661248"/>
            <a:ext cx="3203848" cy="108012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Приобретение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автомобилей скорой медицинской помощи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Двойные круглые скобки 39"/>
          <p:cNvSpPr/>
          <p:nvPr/>
        </p:nvSpPr>
        <p:spPr>
          <a:xfrm>
            <a:off x="3131840" y="5877272"/>
            <a:ext cx="1571636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2,5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sp>
        <p:nvSpPr>
          <p:cNvPr id="2970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785795"/>
            <a:ext cx="571504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расходов в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</a:p>
        </p:txBody>
      </p:sp>
      <p:sp>
        <p:nvSpPr>
          <p:cNvPr id="29705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142852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5929322" y="214290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</a:t>
            </a: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2017</a:t>
            </a:r>
            <a:endParaRPr lang="ru-RU" sz="1600" b="1" cap="all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Fill>
                <a:solidFill>
                  <a:schemeClr val="accent4">
                    <a:lumMod val="50000"/>
                  </a:schemeClr>
                </a:solidFill>
              </a:u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214290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285720" y="1857364"/>
          <a:ext cx="8358246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-36512" y="0"/>
            <a:ext cx="9180512" cy="6885384"/>
          </a:xfrm>
          <a:prstGeom prst="rect">
            <a:avLst/>
          </a:prstGeom>
        </p:spPr>
      </p:pic>
      <p:sp>
        <p:nvSpPr>
          <p:cNvPr id="3072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692696"/>
            <a:ext cx="571504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sz="3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3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3072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400854" y="1857364"/>
            <a:ext cx="8319868" cy="419508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сбалансированности местных бюджетов</a:t>
            </a:r>
            <a:endParaRPr lang="ru-RU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395536" y="2420888"/>
            <a:ext cx="8358246" cy="432048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Наращивание темпов роста собственных доходов и снижение недоимки</a:t>
            </a:r>
            <a:endParaRPr lang="ru-RU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</a:t>
            </a: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2017</a:t>
            </a:r>
            <a:endParaRPr lang="ru-RU" sz="1600" b="1" cap="all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Fill>
                <a:solidFill>
                  <a:schemeClr val="accent4">
                    <a:lumMod val="50000"/>
                  </a:schemeClr>
                </a:solidFill>
              </a:u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9" name="Двойные круглые скобки 28"/>
          <p:cNvSpPr/>
          <p:nvPr/>
        </p:nvSpPr>
        <p:spPr>
          <a:xfrm>
            <a:off x="395536" y="2996952"/>
            <a:ext cx="8358246" cy="720080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Совершенствование процедур предварительного и последующего контроля</a:t>
            </a:r>
            <a:endParaRPr lang="ru-RU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Двойные круглые скобки 29"/>
          <p:cNvSpPr/>
          <p:nvPr/>
        </p:nvSpPr>
        <p:spPr>
          <a:xfrm>
            <a:off x="395536" y="4725144"/>
            <a:ext cx="8358246" cy="720080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условий для повышения качества предоставления муниципальных услуг</a:t>
            </a:r>
            <a:endParaRPr lang="ru-RU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Двойные круглые скобки 18"/>
          <p:cNvSpPr/>
          <p:nvPr/>
        </p:nvSpPr>
        <p:spPr>
          <a:xfrm>
            <a:off x="395536" y="4005064"/>
            <a:ext cx="8358246" cy="504056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Сокращение неэффективных расходов</a:t>
            </a:r>
            <a:endParaRPr lang="ru-RU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Двойные круглые скобки 17"/>
          <p:cNvSpPr/>
          <p:nvPr/>
        </p:nvSpPr>
        <p:spPr>
          <a:xfrm>
            <a:off x="395536" y="5733256"/>
            <a:ext cx="8358246" cy="504056"/>
          </a:xfrm>
          <a:prstGeom prst="bracketPai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открытости бюджетного процесса перед гражданами</a:t>
            </a:r>
            <a:endParaRPr lang="ru-RU" sz="1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29" grpId="0" animBg="1"/>
      <p:bldP spid="30" grpId="0" animBg="1"/>
      <p:bldP spid="19" grpId="0" animBg="1"/>
      <p:bldP spid="18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3773</TotalTime>
  <Words>249</Words>
  <Application>Microsoft Office PowerPoint</Application>
  <PresentationFormat>Экран (4:3)</PresentationFormat>
  <Paragraphs>73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User</cp:lastModifiedBy>
  <cp:revision>532</cp:revision>
  <dcterms:created xsi:type="dcterms:W3CDTF">2013-02-28T17:57:35Z</dcterms:created>
  <dcterms:modified xsi:type="dcterms:W3CDTF">2017-02-28T08:37:38Z</dcterms:modified>
</cp:coreProperties>
</file>